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57" r:id="rId4"/>
    <p:sldId id="261" r:id="rId5"/>
    <p:sldId id="262" r:id="rId6"/>
    <p:sldId id="25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163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429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63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2520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796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92548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fr-FR" smtClean="0"/>
              <a:t>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032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4942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790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880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173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4757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570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422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1909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00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63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E41E74C-C79E-4977-A688-B66CAAC5405E}" type="datetimeFigureOut">
              <a:rPr lang="fr-FR" smtClean="0"/>
              <a:t>06/12/2024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9C142B6-7A23-4657-9D23-33435058DE4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559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6600" b="1" dirty="0" smtClean="0">
                <a:latin typeface="Bahnschrift" panose="020B0502040204020203" pitchFamily="34" charset="0"/>
              </a:rPr>
              <a:t>Club Sciences</a:t>
            </a:r>
            <a:endParaRPr lang="fr-FR" sz="6600" b="1" dirty="0">
              <a:latin typeface="Bahnschrift" panose="020B0502040204020203" pitchFamily="34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3200" b="1" dirty="0" smtClean="0">
                <a:latin typeface="Bahnschrift" panose="020B0502040204020203" pitchFamily="34" charset="0"/>
              </a:rPr>
              <a:t>Dépolluer l’eau de mer de notre littoral</a:t>
            </a:r>
          </a:p>
          <a:p>
            <a:r>
              <a:rPr lang="fr-FR" sz="3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Projet 2024/2025</a:t>
            </a:r>
            <a:endParaRPr lang="fr-FR" sz="3200" b="1" dirty="0">
              <a:solidFill>
                <a:schemeClr val="tx2">
                  <a:lumMod val="60000"/>
                  <a:lumOff val="40000"/>
                </a:schemeClr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561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275785" y="57520"/>
            <a:ext cx="11187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LES POLLUANTS DE LA MER ET LES NIVEAUX D’ACTION POSSIBLES </a:t>
            </a:r>
            <a:r>
              <a:rPr lang="fr-FR" b="1" i="1" dirty="0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by Eloïse et Léa</a:t>
            </a:r>
            <a:endParaRPr lang="fr-FR" b="1" i="1" dirty="0" smtClean="0">
              <a:solidFill>
                <a:srgbClr val="002060"/>
              </a:solidFill>
              <a:latin typeface="Bahnschrift" panose="020B0502040204020203" pitchFamily="34" charset="0"/>
              <a:ea typeface="Adobe Song Std L" panose="02020300000000000000" pitchFamily="18" charset="-128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51383" y="844964"/>
            <a:ext cx="782738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0070C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Savez-vous que nous libérons 20 millions de tonnes de plastique par an </a:t>
            </a:r>
            <a:r>
              <a:rPr lang="fr-FR" b="1" dirty="0" smtClean="0">
                <a:solidFill>
                  <a:srgbClr val="0070C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? Mais aussi divers objets solides: </a:t>
            </a:r>
            <a:endParaRPr lang="fr-FR" b="1" dirty="0">
              <a:solidFill>
                <a:srgbClr val="0070C0"/>
              </a:solidFill>
              <a:latin typeface="Bahnschrift" panose="020B0502040204020203" pitchFamily="34" charset="0"/>
              <a:ea typeface="Adobe Song Std L" panose="02020300000000000000" pitchFamily="18" charset="-128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521668" y="1971639"/>
            <a:ext cx="1493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Filets de pêche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251384" y="1449987"/>
            <a:ext cx="1408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Sacs plastiques</a:t>
            </a:r>
            <a:endParaRPr lang="fr-FR" sz="1200" dirty="0">
              <a:solidFill>
                <a:schemeClr val="accent1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11113" y="2110138"/>
            <a:ext cx="104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Canettes</a:t>
            </a:r>
            <a:endParaRPr lang="fr-FR" sz="1200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552609" y="2766201"/>
            <a:ext cx="1828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1">
                    <a:lumMod val="75000"/>
                  </a:schemeClr>
                </a:solidFill>
                <a:latin typeface="Bahnschrift" panose="020B0502040204020203" pitchFamily="34" charset="0"/>
              </a:rPr>
              <a:t>Objets plastiques industriels </a:t>
            </a:r>
            <a:endParaRPr lang="fr-FR" sz="1200" dirty="0">
              <a:solidFill>
                <a:schemeClr val="accent1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724319" y="4887371"/>
            <a:ext cx="1411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>
                <a:solidFill>
                  <a:srgbClr val="92D050"/>
                </a:solidFill>
                <a:latin typeface="Bahnschrift" panose="020B0502040204020203" pitchFamily="34" charset="0"/>
              </a:rPr>
              <a:t>Détergeants</a:t>
            </a:r>
            <a:endParaRPr lang="fr-FR" sz="1600" dirty="0">
              <a:solidFill>
                <a:srgbClr val="92D050"/>
              </a:solidFill>
              <a:latin typeface="Bahnschrift" panose="020B0502040204020203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430033" y="6049965"/>
            <a:ext cx="217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</a:rPr>
              <a:t>Solvants (produits ménagers)</a:t>
            </a:r>
            <a:endParaRPr lang="fr-FR" sz="1600" dirty="0">
              <a:solidFill>
                <a:schemeClr val="tx2">
                  <a:lumMod val="60000"/>
                  <a:lumOff val="40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326089" y="6261245"/>
            <a:ext cx="1377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92D050"/>
                </a:solidFill>
                <a:latin typeface="Bahnschrift" panose="020B0502040204020203" pitchFamily="34" charset="0"/>
              </a:rPr>
              <a:t>Pesticides</a:t>
            </a:r>
            <a:endParaRPr lang="fr-FR" sz="1600" dirty="0">
              <a:solidFill>
                <a:srgbClr val="92D050"/>
              </a:solidFill>
              <a:latin typeface="Bahnschrift" panose="020B0502040204020203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141776" y="5475930"/>
            <a:ext cx="104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Crème solaire</a:t>
            </a:r>
            <a:endParaRPr lang="fr-FR" sz="1600" dirty="0">
              <a:solidFill>
                <a:srgbClr val="FFC000"/>
              </a:solidFill>
              <a:latin typeface="Bahnschrift" panose="020B0502040204020203" pitchFamily="34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3774205" y="5614429"/>
            <a:ext cx="1201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FF"/>
                </a:solidFill>
                <a:latin typeface="Bahnschrift" panose="020B0502040204020203" pitchFamily="34" charset="0"/>
              </a:rPr>
              <a:t>Matière fécale</a:t>
            </a:r>
            <a:endParaRPr lang="fr-FR" sz="1600" dirty="0">
              <a:solidFill>
                <a:srgbClr val="0000FF"/>
              </a:solidFill>
              <a:latin typeface="Bahnschrift" panose="020B0502040204020203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41402" y="4561737"/>
            <a:ext cx="17533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CC3300"/>
                </a:solidFill>
                <a:latin typeface="Bahnschrift" panose="020B0502040204020203" pitchFamily="34" charset="0"/>
              </a:rPr>
              <a:t>Conservateurs</a:t>
            </a:r>
            <a:endParaRPr lang="fr-FR" sz="1600" dirty="0">
              <a:solidFill>
                <a:srgbClr val="CC3300"/>
              </a:solidFill>
              <a:latin typeface="Bahnschrift" panose="020B0502040204020203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3850405" y="4459522"/>
            <a:ext cx="16040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CC3300"/>
                </a:solidFill>
                <a:latin typeface="Bahnschrift" panose="020B0502040204020203" pitchFamily="34" charset="0"/>
              </a:rPr>
              <a:t>Médicaments</a:t>
            </a:r>
            <a:endParaRPr lang="fr-FR" sz="1600" dirty="0">
              <a:solidFill>
                <a:srgbClr val="CC3300"/>
              </a:solidFill>
              <a:latin typeface="Bahnschrift" panose="020B0502040204020203" pitchFamily="34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1515147" y="4082745"/>
            <a:ext cx="1241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3399"/>
                </a:solidFill>
                <a:latin typeface="Bahnschrift" panose="020B0502040204020203" pitchFamily="34" charset="0"/>
              </a:rPr>
              <a:t>Maquillage</a:t>
            </a:r>
            <a:endParaRPr lang="fr-FR" sz="1600" dirty="0">
              <a:solidFill>
                <a:srgbClr val="FF3399"/>
              </a:solidFill>
              <a:latin typeface="Bahnschrift" panose="020B0502040204020203" pitchFamily="34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3359727" y="5143434"/>
            <a:ext cx="1615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3399"/>
                </a:solidFill>
                <a:latin typeface="Bahnschrift" panose="020B0502040204020203" pitchFamily="34" charset="0"/>
              </a:rPr>
              <a:t>Shampoing</a:t>
            </a:r>
            <a:endParaRPr lang="fr-FR" sz="1600" dirty="0">
              <a:solidFill>
                <a:srgbClr val="FF3399"/>
              </a:solidFill>
              <a:latin typeface="Bahnschrift" panose="020B0502040204020203" pitchFamily="34" charset="0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960477" y="4433653"/>
            <a:ext cx="104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0000FF"/>
                </a:solidFill>
                <a:latin typeface="Bahnschrift" panose="020B0502040204020203" pitchFamily="34" charset="0"/>
              </a:rPr>
              <a:t>Gel douche </a:t>
            </a:r>
            <a:endParaRPr lang="fr-FR" sz="1600" dirty="0">
              <a:solidFill>
                <a:srgbClr val="0000FF"/>
              </a:solidFill>
              <a:latin typeface="Bahnschrift" panose="020B0502040204020203" pitchFamily="34" charset="0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3435927" y="3864336"/>
            <a:ext cx="10486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C000"/>
                </a:solidFill>
                <a:latin typeface="Bahnschrift" panose="020B0502040204020203" pitchFamily="34" charset="0"/>
              </a:rPr>
              <a:t>Savons</a:t>
            </a:r>
            <a:endParaRPr lang="fr-FR" sz="1600" dirty="0">
              <a:solidFill>
                <a:srgbClr val="FFC000"/>
              </a:solidFill>
              <a:latin typeface="Bahnschrift" panose="020B0502040204020203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530223" y="3966624"/>
            <a:ext cx="9634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92D050"/>
                </a:solidFill>
                <a:latin typeface="Bahnschrift" panose="020B0502040204020203" pitchFamily="34" charset="0"/>
              </a:rPr>
              <a:t>Engrais</a:t>
            </a:r>
            <a:endParaRPr lang="fr-FR" sz="1600" dirty="0">
              <a:solidFill>
                <a:srgbClr val="92D050"/>
              </a:solidFill>
              <a:latin typeface="Bahnschrift" panose="020B0502040204020203" pitchFamily="34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51383" y="5198931"/>
            <a:ext cx="13274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>
                <a:solidFill>
                  <a:srgbClr val="FF3399"/>
                </a:solidFill>
                <a:latin typeface="Bahnschrift" panose="020B0502040204020203" pitchFamily="34" charset="0"/>
              </a:rPr>
              <a:t>Colorants</a:t>
            </a:r>
            <a:endParaRPr lang="fr-FR" sz="1600" dirty="0">
              <a:solidFill>
                <a:srgbClr val="FF3399"/>
              </a:solidFill>
              <a:latin typeface="Bahnschrift" panose="020B0502040204020203" pitchFamily="34" charset="0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4553374" y="1587188"/>
            <a:ext cx="104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Clés</a:t>
            </a:r>
            <a:endParaRPr lang="fr-FR" sz="1200" dirty="0">
              <a:solidFill>
                <a:schemeClr val="accent6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2584031" y="1379550"/>
            <a:ext cx="1048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Polystyrène</a:t>
            </a:r>
            <a:endParaRPr lang="fr-FR" sz="1200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sp>
        <p:nvSpPr>
          <p:cNvPr id="30" name="ZoneTexte 29"/>
          <p:cNvSpPr txBox="1"/>
          <p:nvPr/>
        </p:nvSpPr>
        <p:spPr>
          <a:xfrm>
            <a:off x="1708503" y="2285417"/>
            <a:ext cx="1511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Pièces de monnaie</a:t>
            </a:r>
            <a:endParaRPr lang="fr-FR" sz="1200" dirty="0">
              <a:solidFill>
                <a:srgbClr val="7030A0"/>
              </a:solidFill>
              <a:latin typeface="Bahnschrift" panose="020B0502040204020203" pitchFamily="34" charset="0"/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368904" y="1793615"/>
            <a:ext cx="1904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Composants électroniques</a:t>
            </a:r>
            <a:endParaRPr lang="fr-FR" sz="1200" dirty="0">
              <a:solidFill>
                <a:schemeClr val="accent6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2600883" y="2801132"/>
            <a:ext cx="10317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C00000"/>
                </a:solidFill>
                <a:latin typeface="Bahnschrift" panose="020B0502040204020203" pitchFamily="34" charset="0"/>
              </a:rPr>
              <a:t>Tissus</a:t>
            </a:r>
            <a:endParaRPr lang="fr-FR" sz="1200" dirty="0">
              <a:solidFill>
                <a:srgbClr val="C00000"/>
              </a:solidFill>
              <a:latin typeface="Bahnschrift" panose="020B0502040204020203" pitchFamily="34" charset="0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637819" y="2506882"/>
            <a:ext cx="1261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Débris </a:t>
            </a:r>
            <a:r>
              <a:rPr lang="fr-FR" sz="1200" dirty="0" err="1" smtClean="0">
                <a:solidFill>
                  <a:schemeClr val="accent6">
                    <a:lumMod val="75000"/>
                  </a:schemeClr>
                </a:solidFill>
                <a:latin typeface="Bahnschrift" panose="020B0502040204020203" pitchFamily="34" charset="0"/>
              </a:rPr>
              <a:t>spaciaux</a:t>
            </a:r>
            <a:endParaRPr lang="fr-FR" sz="1200" dirty="0">
              <a:solidFill>
                <a:schemeClr val="accent6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36" name="Imag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0479" y="3908411"/>
            <a:ext cx="3320150" cy="1866946"/>
          </a:xfrm>
          <a:prstGeom prst="rect">
            <a:avLst/>
          </a:prstGeom>
        </p:spPr>
      </p:pic>
      <p:pic>
        <p:nvPicPr>
          <p:cNvPr id="38" name="Imag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397" y="1405844"/>
            <a:ext cx="3274898" cy="1844935"/>
          </a:xfrm>
          <a:prstGeom prst="rect">
            <a:avLst/>
          </a:prstGeom>
        </p:spPr>
      </p:pic>
      <p:sp>
        <p:nvSpPr>
          <p:cNvPr id="39" name="ZoneTexte 38"/>
          <p:cNvSpPr txBox="1"/>
          <p:nvPr/>
        </p:nvSpPr>
        <p:spPr>
          <a:xfrm>
            <a:off x="9380480" y="644833"/>
            <a:ext cx="26305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2">
                    <a:lumMod val="75000"/>
                  </a:schemeClr>
                </a:solidFill>
                <a:latin typeface="Bahnschrift" panose="020B0502040204020203" pitchFamily="34" charset="0"/>
              </a:rPr>
              <a:t>Nous pouvons agir à différents </a:t>
            </a:r>
            <a:r>
              <a:rPr lang="fr-FR" sz="2400" dirty="0" smtClean="0">
                <a:solidFill>
                  <a:schemeClr val="bg2">
                    <a:lumMod val="75000"/>
                  </a:schemeClr>
                </a:solidFill>
                <a:latin typeface="Bahnschrift" panose="020B0502040204020203" pitchFamily="34" charset="0"/>
              </a:rPr>
              <a:t>niveaux </a:t>
            </a:r>
            <a:r>
              <a:rPr lang="fr-FR" sz="2400" dirty="0" smtClean="0">
                <a:solidFill>
                  <a:schemeClr val="bg2">
                    <a:lumMod val="75000"/>
                  </a:schemeClr>
                </a:solidFill>
                <a:latin typeface="Bahnschrift" panose="020B0502040204020203" pitchFamily="34" charset="0"/>
              </a:rPr>
              <a:t>!</a:t>
            </a:r>
            <a:endParaRPr lang="fr-FR" sz="2400" dirty="0" smtClean="0">
              <a:solidFill>
                <a:schemeClr val="bg2">
                  <a:lumMod val="75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>
                <a:solidFill>
                  <a:schemeClr val="bg2">
                    <a:lumMod val="75000"/>
                  </a:schemeClr>
                </a:solidFill>
                <a:latin typeface="Bahnschrift" panose="020B0502040204020203" pitchFamily="34" charset="0"/>
              </a:rPr>
              <a:t>Mondial </a:t>
            </a:r>
            <a:endParaRPr lang="fr-FR" dirty="0" smtClean="0">
              <a:solidFill>
                <a:schemeClr val="bg2">
                  <a:lumMod val="75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>
                <a:solidFill>
                  <a:schemeClr val="bg2">
                    <a:lumMod val="75000"/>
                  </a:schemeClr>
                </a:solidFill>
                <a:latin typeface="Bahnschrift" panose="020B0502040204020203" pitchFamily="34" charset="0"/>
              </a:rPr>
              <a:t>National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>
                <a:solidFill>
                  <a:schemeClr val="bg2">
                    <a:lumMod val="75000"/>
                  </a:schemeClr>
                </a:solidFill>
                <a:latin typeface="Bahnschrift" panose="020B0502040204020203" pitchFamily="34" charset="0"/>
              </a:rPr>
              <a:t>Régional/local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>
                <a:solidFill>
                  <a:schemeClr val="bg2">
                    <a:lumMod val="75000"/>
                  </a:schemeClr>
                </a:solidFill>
                <a:latin typeface="Bahnschrift" panose="020B0502040204020203" pitchFamily="34" charset="0"/>
              </a:rPr>
              <a:t>A l’école</a:t>
            </a:r>
            <a:endParaRPr lang="fr-FR" dirty="0" smtClean="0">
              <a:solidFill>
                <a:schemeClr val="bg2">
                  <a:lumMod val="75000"/>
                </a:schemeClr>
              </a:solidFill>
              <a:latin typeface="Bahnschrift" panose="020B0502040204020203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dirty="0" smtClean="0">
                <a:solidFill>
                  <a:schemeClr val="bg2">
                    <a:lumMod val="75000"/>
                  </a:schemeClr>
                </a:solidFill>
                <a:latin typeface="Bahnschrift" panose="020B0502040204020203" pitchFamily="34" charset="0"/>
              </a:rPr>
              <a:t>Chez nous</a:t>
            </a:r>
            <a:endParaRPr lang="fr-FR" dirty="0">
              <a:solidFill>
                <a:schemeClr val="bg2">
                  <a:lumMod val="75000"/>
                </a:schemeClr>
              </a:solidFill>
              <a:latin typeface="Bahnschrift" panose="020B0502040204020203" pitchFamily="34" charset="0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5889495" y="5849910"/>
            <a:ext cx="6396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Adobe Hebrew" panose="02040503050201020203" pitchFamily="18" charset="-79"/>
              </a:rPr>
              <a:t>Il est important de préserver nos océans des </a:t>
            </a:r>
            <a:r>
              <a:rPr lang="fr-F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Adobe Hebrew" panose="02040503050201020203" pitchFamily="18" charset="-79"/>
              </a:rPr>
              <a:t>déchets de toute sorte </a:t>
            </a:r>
            <a:r>
              <a:rPr lang="fr-FR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Adobe Hebrew" panose="02040503050201020203" pitchFamily="18" charset="-79"/>
              </a:rPr>
              <a:t>!!!</a:t>
            </a:r>
            <a:endParaRPr lang="fr-FR" sz="2800" dirty="0">
              <a:solidFill>
                <a:schemeClr val="tx2">
                  <a:lumMod val="60000"/>
                  <a:lumOff val="40000"/>
                </a:schemeClr>
              </a:solidFill>
              <a:latin typeface="Bahnschrift" panose="020B0502040204020203" pitchFamily="34" charset="0"/>
              <a:ea typeface="Adobe Song Std L" panose="02020300000000000000" pitchFamily="18" charset="-128"/>
              <a:cs typeface="Adobe Hebrew" panose="02040503050201020203" pitchFamily="18" charset="-79"/>
            </a:endParaRP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7931" y="3903664"/>
            <a:ext cx="2807540" cy="1871693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251383" y="3314643"/>
            <a:ext cx="897745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Ou encore que nous déversons 180g d’huile/personne et /an dans l’eau de mer? Mais aussi divers produits chimiques liquides:</a:t>
            </a:r>
            <a:endParaRPr lang="fr-FR" b="1" dirty="0">
              <a:solidFill>
                <a:schemeClr val="tx2">
                  <a:lumMod val="60000"/>
                  <a:lumOff val="40000"/>
                </a:schemeClr>
              </a:solidFill>
              <a:latin typeface="Bahnschrift" panose="020B0502040204020203" pitchFamily="34" charset="0"/>
              <a:ea typeface="Adobe So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58863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70321" y="-263155"/>
            <a:ext cx="8534400" cy="1507067"/>
          </a:xfrm>
        </p:spPr>
        <p:txBody>
          <a:bodyPr>
            <a:normAutofit/>
          </a:bodyPr>
          <a:lstStyle/>
          <a:p>
            <a:r>
              <a:rPr lang="fr-FR" b="1" dirty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+mn-cs"/>
              </a:rPr>
              <a:t>Les micro et macro </a:t>
            </a:r>
            <a:r>
              <a:rPr lang="fr-FR" b="1" dirty="0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+mn-cs"/>
              </a:rPr>
              <a:t>plastiques</a:t>
            </a:r>
            <a:br>
              <a:rPr lang="fr-FR" b="1" dirty="0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+mn-cs"/>
              </a:rPr>
            </a:br>
            <a:r>
              <a:rPr lang="fr-FR" sz="1800" i="1" cap="none" dirty="0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+mn-cs"/>
              </a:rPr>
              <a:t>by Kylian et Gaëtan</a:t>
            </a:r>
            <a:endParaRPr lang="fr-FR" sz="1800" i="1" cap="none" dirty="0">
              <a:solidFill>
                <a:srgbClr val="002060"/>
              </a:solidFill>
              <a:latin typeface="Bahnschrift" panose="020B0502040204020203" pitchFamily="34" charset="0"/>
              <a:ea typeface="Adobe Song Std L" panose="02020300000000000000" pitchFamily="18" charset="-128"/>
              <a:cs typeface="+mn-cs"/>
            </a:endParaRP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977486"/>
            <a:ext cx="4395610" cy="23076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55575" y="2101322"/>
            <a:ext cx="2576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Bahnschrift" panose="020B0502040204020203" pitchFamily="34" charset="0"/>
              </a:rPr>
              <a:t>Micro Plastique </a:t>
            </a:r>
            <a:endParaRPr lang="fr-FR" sz="2400" dirty="0">
              <a:latin typeface="Bahnschrift" panose="020B0502040204020203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013331" y="1869753"/>
            <a:ext cx="1537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smtClean="0"/>
              <a:t>&gt; </a:t>
            </a:r>
            <a:endParaRPr lang="fr-FR" sz="4400" dirty="0"/>
          </a:p>
        </p:txBody>
      </p:sp>
      <p:sp>
        <p:nvSpPr>
          <p:cNvPr id="8" name="ZoneTexte 7"/>
          <p:cNvSpPr txBox="1"/>
          <p:nvPr/>
        </p:nvSpPr>
        <p:spPr>
          <a:xfrm>
            <a:off x="3443056" y="2047773"/>
            <a:ext cx="115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 </a:t>
            </a:r>
            <a:r>
              <a:rPr lang="fr-FR" dirty="0" smtClean="0"/>
              <a:t>mm </a:t>
            </a:r>
            <a:endParaRPr lang="fr-FR" dirty="0" smtClean="0"/>
          </a:p>
        </p:txBody>
      </p:sp>
      <p:sp>
        <p:nvSpPr>
          <p:cNvPr id="9" name="AutoShape 4" descr="Asking the question: Are Microplastics a Macro Problem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0262" y="3622749"/>
            <a:ext cx="4901738" cy="3259656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10146583" y="3621327"/>
            <a:ext cx="1862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3200" b="1" dirty="0" smtClean="0"/>
              <a:t>&lt;</a:t>
            </a:r>
            <a:r>
              <a:rPr lang="fr-FR" sz="3200" dirty="0" smtClean="0"/>
              <a:t> </a:t>
            </a:r>
            <a:r>
              <a:rPr lang="fr-FR" sz="2400" dirty="0" smtClean="0"/>
              <a:t>5mm </a:t>
            </a:r>
            <a:endParaRPr lang="fr-FR" sz="2400" dirty="0" smtClean="0"/>
          </a:p>
        </p:txBody>
      </p:sp>
      <p:sp>
        <p:nvSpPr>
          <p:cNvPr id="13" name="ZoneTexte 12"/>
          <p:cNvSpPr txBox="1"/>
          <p:nvPr/>
        </p:nvSpPr>
        <p:spPr>
          <a:xfrm>
            <a:off x="7463570" y="1460302"/>
            <a:ext cx="40649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Bahnschrift" panose="020B0502040204020203" pitchFamily="34" charset="0"/>
              </a:rPr>
              <a:t>Les macro déchets se déplacent avec le vent et l’eau qui </a:t>
            </a:r>
          </a:p>
          <a:p>
            <a:pPr algn="ctr"/>
            <a:r>
              <a:rPr lang="fr-FR" dirty="0" smtClean="0">
                <a:latin typeface="Bahnschrift" panose="020B0502040204020203" pitchFamily="34" charset="0"/>
              </a:rPr>
              <a:t>ruissellent pour se retrouver dans la </a:t>
            </a:r>
            <a:r>
              <a:rPr lang="fr-FR" dirty="0" smtClean="0">
                <a:latin typeface="Bahnschrift" panose="020B0502040204020203" pitchFamily="34" charset="0"/>
              </a:rPr>
              <a:t>mer: il y a maintenant un continent de plastique sur Terre.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7390015" y="3790604"/>
            <a:ext cx="1762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latin typeface="Bahnschrift" panose="020B0502040204020203" pitchFamily="34" charset="0"/>
              </a:rPr>
              <a:t>Macro plastiques </a:t>
            </a:r>
          </a:p>
        </p:txBody>
      </p:sp>
      <p:sp>
        <p:nvSpPr>
          <p:cNvPr id="17" name="Bulle ronde 16"/>
          <p:cNvSpPr/>
          <p:nvPr/>
        </p:nvSpPr>
        <p:spPr>
          <a:xfrm>
            <a:off x="7107382" y="1027522"/>
            <a:ext cx="4713316" cy="2264199"/>
          </a:xfrm>
          <a:prstGeom prst="wedgeEllipseCallou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Bulle ronde 17"/>
          <p:cNvSpPr/>
          <p:nvPr/>
        </p:nvSpPr>
        <p:spPr>
          <a:xfrm>
            <a:off x="-10391" y="0"/>
            <a:ext cx="4214746" cy="1743959"/>
          </a:xfrm>
          <a:prstGeom prst="wedgeEllipseCallou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518046" y="166282"/>
            <a:ext cx="31422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smtClean="0">
                <a:latin typeface="Bahnschrift" panose="020B0502040204020203" pitchFamily="34" charset="0"/>
              </a:rPr>
              <a:t>Il existe deux types: primaire et secondaire. Les primaires  sont des particules rejetées en mer et les secondaires sont issus de la dégradation des objets en mer. </a:t>
            </a:r>
            <a:endParaRPr lang="fr-FR" sz="1600" dirty="0">
              <a:latin typeface="Bahnschrift" panose="020B0502040204020203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11" y="2611868"/>
            <a:ext cx="1726603" cy="384134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80960" y="4409018"/>
            <a:ext cx="4169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universités de Toulon et Marseille évaluent la pollution des plages de la région par les micro-plastiques. </a:t>
            </a:r>
          </a:p>
          <a:p>
            <a:r>
              <a:rPr lang="fr-FR" dirty="0" smtClean="0"/>
              <a:t>Avec l’IOPR nous avons utilisé leur méthode pour compter les micro-plastiques dans le sable de Six Fours: </a:t>
            </a:r>
            <a:r>
              <a:rPr lang="fr-FR" b="1" dirty="0" smtClean="0"/>
              <a:t>un désastre!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60497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4296" y="154291"/>
            <a:ext cx="8703024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cap="all" dirty="0">
                <a:ln w="3175" cmpd="sng">
                  <a:noFill/>
                </a:ln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Le </a:t>
            </a:r>
            <a:r>
              <a:rPr lang="fr-FR" sz="3600" b="1" cap="all" dirty="0">
                <a:ln w="3175" cmpd="sng">
                  <a:noFill/>
                </a:ln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r</a:t>
            </a:r>
            <a:r>
              <a:rPr lang="fr-FR" sz="3600" b="1" cap="all" dirty="0">
                <a:ln w="3175" cmpd="sng">
                  <a:noFill/>
                </a:ln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ôle des océans et du </a:t>
            </a:r>
            <a:r>
              <a:rPr lang="fr-FR" sz="3600" b="1" cap="all" dirty="0" smtClean="0">
                <a:ln w="3175" cmpd="sng">
                  <a:noFill/>
                </a:ln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plancton</a:t>
            </a:r>
          </a:p>
          <a:p>
            <a:r>
              <a:rPr lang="fr-FR" i="1" dirty="0" smtClean="0">
                <a:ln w="3175" cmpd="sng">
                  <a:noFill/>
                </a:ln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By Killian et Jean Baptiste</a:t>
            </a:r>
            <a:endParaRPr lang="fr-FR" i="1" dirty="0">
              <a:ln w="3175" cmpd="sng">
                <a:noFill/>
              </a:ln>
              <a:solidFill>
                <a:srgbClr val="002060"/>
              </a:solidFill>
              <a:latin typeface="Bahnschrift" panose="020B0502040204020203" pitchFamily="34" charset="0"/>
              <a:ea typeface="Adobe Song Std L" panose="02020300000000000000" pitchFamily="18" charset="-128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064411" y="4346385"/>
            <a:ext cx="7643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Rôle </a:t>
            </a:r>
            <a:r>
              <a:rPr lang="fr-FR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du </a:t>
            </a:r>
            <a:r>
              <a:rPr lang="fr-FR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phytoplancton et du zooplancton </a:t>
            </a:r>
            <a:r>
              <a:rPr lang="fr-FR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:</a:t>
            </a:r>
          </a:p>
          <a:p>
            <a:r>
              <a:rPr lang="fr-FR" sz="2000" dirty="0" smtClean="0">
                <a:latin typeface="Bahnschrift" panose="020B0502040204020203" pitchFamily="34" charset="0"/>
              </a:rPr>
              <a:t> -   </a:t>
            </a:r>
            <a:r>
              <a:rPr lang="fr-FR" sz="2000" b="1" dirty="0" smtClean="0">
                <a:latin typeface="Bahnschrift" panose="020B0502040204020203" pitchFamily="34" charset="0"/>
              </a:rPr>
              <a:t>Photosynthèse</a:t>
            </a:r>
          </a:p>
          <a:p>
            <a:r>
              <a:rPr lang="fr-FR" sz="2000" dirty="0" smtClean="0">
                <a:latin typeface="Bahnschrift" panose="020B0502040204020203" pitchFamily="34" charset="0"/>
              </a:rPr>
              <a:t> -   </a:t>
            </a:r>
            <a:r>
              <a:rPr lang="fr-FR" sz="2000" b="1" dirty="0" smtClean="0">
                <a:latin typeface="Bahnschrift" panose="020B0502040204020203" pitchFamily="34" charset="0"/>
              </a:rPr>
              <a:t>Base </a:t>
            </a:r>
            <a:r>
              <a:rPr lang="fr-FR" sz="2000" b="1" dirty="0">
                <a:latin typeface="Bahnschrift" panose="020B0502040204020203" pitchFamily="34" charset="0"/>
              </a:rPr>
              <a:t>de la chaîne alimentaire</a:t>
            </a:r>
            <a:endParaRPr lang="fr-FR" sz="2000" dirty="0" smtClean="0">
              <a:latin typeface="Bahnschrift" panose="020B0502040204020203" pitchFamily="34" charset="0"/>
            </a:endParaRPr>
          </a:p>
          <a:p>
            <a:r>
              <a:rPr lang="fr-FR" sz="2000" dirty="0" smtClean="0">
                <a:latin typeface="Bahnschrift" panose="020B0502040204020203" pitchFamily="34" charset="0"/>
              </a:rPr>
              <a:t> -   </a:t>
            </a:r>
            <a:r>
              <a:rPr lang="fr-FR" sz="2000" b="1" dirty="0" smtClean="0">
                <a:latin typeface="Bahnschrift" panose="020B0502040204020203" pitchFamily="34" charset="0"/>
              </a:rPr>
              <a:t>Indicateur </a:t>
            </a:r>
            <a:r>
              <a:rPr lang="fr-FR" sz="2000" b="1" dirty="0">
                <a:latin typeface="Bahnschrift" panose="020B0502040204020203" pitchFamily="34" charset="0"/>
              </a:rPr>
              <a:t>de la santé des océans</a:t>
            </a:r>
            <a:endParaRPr lang="fr-FR" sz="2000" dirty="0">
              <a:latin typeface="Bahnschrift" panose="020B0502040204020203" pitchFamily="34" charset="0"/>
            </a:endParaRPr>
          </a:p>
          <a:p>
            <a:endParaRPr lang="fr-FR" sz="2000" dirty="0">
              <a:latin typeface="Bahnschrift" panose="020B0502040204020203" pitchFamily="34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212" y="1108398"/>
            <a:ext cx="4971182" cy="25232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78" y="3945992"/>
            <a:ext cx="3521739" cy="2705931"/>
          </a:xfrm>
          <a:prstGeom prst="snip2DiagRect">
            <a:avLst>
              <a:gd name="adj1" fmla="val 14439"/>
              <a:gd name="adj2" fmla="val 14439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ZoneTexte 15"/>
          <p:cNvSpPr txBox="1"/>
          <p:nvPr/>
        </p:nvSpPr>
        <p:spPr>
          <a:xfrm>
            <a:off x="5128066" y="6367432"/>
            <a:ext cx="7063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Bahnschrift" panose="020B0502040204020203" pitchFamily="34" charset="0"/>
              </a:rPr>
              <a:t>Source: Institut Océanographique </a:t>
            </a:r>
            <a:r>
              <a:rPr lang="fr-FR" dirty="0">
                <a:latin typeface="Bahnschrift" panose="020B0502040204020203" pitchFamily="34" charset="0"/>
              </a:rPr>
              <a:t>P</a:t>
            </a:r>
            <a:r>
              <a:rPr lang="fr-FR" dirty="0" smtClean="0">
                <a:latin typeface="Bahnschrift" panose="020B0502040204020203" pitchFamily="34" charset="0"/>
              </a:rPr>
              <a:t>aul </a:t>
            </a:r>
            <a:r>
              <a:rPr lang="fr-FR" dirty="0" smtClean="0">
                <a:latin typeface="Bahnschrift" panose="020B0502040204020203" pitchFamily="34" charset="0"/>
              </a:rPr>
              <a:t>R</a:t>
            </a:r>
            <a:r>
              <a:rPr lang="fr-FR" dirty="0" smtClean="0">
                <a:latin typeface="Bahnschrift" panose="020B0502040204020203" pitchFamily="34" charset="0"/>
              </a:rPr>
              <a:t>icard – Les Embiez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5729" y="1396462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Rôle des océans :</a:t>
            </a:r>
          </a:p>
          <a:p>
            <a:pPr marL="285750" indent="-285750">
              <a:buFontTx/>
              <a:buChar char="-"/>
            </a:pPr>
            <a:r>
              <a:rPr lang="fr-FR" sz="2000" b="1" dirty="0">
                <a:latin typeface="Bahnschrift" panose="020B0502040204020203" pitchFamily="34" charset="0"/>
              </a:rPr>
              <a:t>Régulation du climat</a:t>
            </a:r>
          </a:p>
          <a:p>
            <a:pPr marL="285750" indent="-285750">
              <a:buFontTx/>
              <a:buChar char="-"/>
            </a:pPr>
            <a:r>
              <a:rPr lang="fr-FR" sz="2000" b="1" dirty="0">
                <a:latin typeface="Bahnschrift" panose="020B0502040204020203" pitchFamily="34" charset="0"/>
              </a:rPr>
              <a:t>Absorption du CO</a:t>
            </a:r>
            <a:r>
              <a:rPr lang="fr-FR" sz="2000" b="1" baseline="-25000" dirty="0">
                <a:latin typeface="Bahnschrift" panose="020B0502040204020203" pitchFamily="34" charset="0"/>
              </a:rPr>
              <a:t>2</a:t>
            </a:r>
          </a:p>
          <a:p>
            <a:pPr marL="285750" indent="-285750">
              <a:buFontTx/>
              <a:buChar char="-"/>
            </a:pPr>
            <a:r>
              <a:rPr lang="fr-FR" sz="2000" b="1" dirty="0">
                <a:latin typeface="Bahnschrift" panose="020B0502040204020203" pitchFamily="34" charset="0"/>
              </a:rPr>
              <a:t>Production </a:t>
            </a:r>
            <a:r>
              <a:rPr lang="fr-FR" sz="2000" b="1" dirty="0" smtClean="0">
                <a:latin typeface="Bahnschrift" panose="020B0502040204020203" pitchFamily="34" charset="0"/>
              </a:rPr>
              <a:t>d’O</a:t>
            </a:r>
            <a:r>
              <a:rPr lang="fr-FR" sz="2000" b="1" baseline="-25000" dirty="0" smtClean="0">
                <a:latin typeface="Bahnschrift" panose="020B0502040204020203" pitchFamily="34" charset="0"/>
              </a:rPr>
              <a:t>2</a:t>
            </a:r>
            <a:endParaRPr lang="fr-FR" sz="2000" b="1" baseline="-25000" dirty="0">
              <a:latin typeface="Bahnschrift" panose="020B0502040204020203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8" b="26873"/>
          <a:stretch/>
        </p:blipFill>
        <p:spPr>
          <a:xfrm>
            <a:off x="9800660" y="154291"/>
            <a:ext cx="2181143" cy="215448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36" b="24155"/>
          <a:stretch/>
        </p:blipFill>
        <p:spPr>
          <a:xfrm>
            <a:off x="8660033" y="1682759"/>
            <a:ext cx="2165935" cy="253026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0853468" y="2442139"/>
            <a:ext cx="133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Bahnschrift" panose="020B0502040204020203" pitchFamily="34" charset="0"/>
              </a:rPr>
              <a:t>Rhinophysie</a:t>
            </a:r>
            <a:r>
              <a:rPr lang="fr-FR" sz="1400" dirty="0" smtClean="0">
                <a:latin typeface="Bahnschrift" panose="020B0502040204020203" pitchFamily="34" charset="0"/>
              </a:rPr>
              <a:t>: Phytoplancton</a:t>
            </a:r>
            <a:endParaRPr lang="fr-FR" sz="1400" dirty="0">
              <a:latin typeface="Bahnschrift" panose="020B0502040204020203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561081" y="1063792"/>
            <a:ext cx="1338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Bahnschrift" panose="020B0502040204020203" pitchFamily="34" charset="0"/>
              </a:rPr>
              <a:t>Nauplies</a:t>
            </a:r>
            <a:r>
              <a:rPr lang="fr-FR" sz="1400" dirty="0" smtClean="0">
                <a:latin typeface="Bahnschrift" panose="020B0502040204020203" pitchFamily="34" charset="0"/>
              </a:rPr>
              <a:t>: Zooplancton</a:t>
            </a:r>
            <a:endParaRPr lang="fr-FR" sz="1400" dirty="0">
              <a:latin typeface="Bahnschrift" panose="020B0502040204020203" pitchFamily="34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34513" y="3265612"/>
            <a:ext cx="2821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Bahnschrift" panose="020B0502040204020203" pitchFamily="34" charset="0"/>
              </a:rPr>
              <a:t>Bloom </a:t>
            </a:r>
            <a:r>
              <a:rPr lang="fr-FR" sz="1400" dirty="0" err="1" smtClean="0">
                <a:latin typeface="Bahnschrift" panose="020B0502040204020203" pitchFamily="34" charset="0"/>
              </a:rPr>
              <a:t>phytoplanctonique</a:t>
            </a:r>
            <a:r>
              <a:rPr lang="fr-FR" sz="1400" dirty="0" smtClean="0">
                <a:latin typeface="Bahnschrift" panose="020B0502040204020203" pitchFamily="34" charset="0"/>
              </a:rPr>
              <a:t> ou efflorescence de plancton</a:t>
            </a:r>
            <a:endParaRPr lang="fr-FR" sz="1400" dirty="0">
              <a:latin typeface="Bahnschrift" panose="020B0502040204020203" pitchFamily="34" charset="0"/>
            </a:endParaRP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140643" y="3742441"/>
            <a:ext cx="367646" cy="1291472"/>
          </a:xfrm>
          <a:prstGeom prst="straightConnector1">
            <a:avLst/>
          </a:prstGeom>
          <a:ln w="5715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9167434" y="1595145"/>
            <a:ext cx="237300" cy="524592"/>
          </a:xfrm>
          <a:prstGeom prst="straightConnector1">
            <a:avLst/>
          </a:prstGeom>
          <a:ln w="5715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 flipV="1">
            <a:off x="11168745" y="1914003"/>
            <a:ext cx="209408" cy="525612"/>
          </a:xfrm>
          <a:prstGeom prst="straightConnector1">
            <a:avLst/>
          </a:prstGeom>
          <a:ln w="57150">
            <a:solidFill>
              <a:schemeClr val="tx1">
                <a:alpha val="60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99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36989" y="-853323"/>
            <a:ext cx="9144000" cy="1832588"/>
          </a:xfrm>
        </p:spPr>
        <p:txBody>
          <a:bodyPr>
            <a:normAutofit/>
          </a:bodyPr>
          <a:lstStyle/>
          <a:p>
            <a:r>
              <a:rPr lang="fr-FR" sz="3600" b="1" dirty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+mn-cs"/>
              </a:rPr>
              <a:t>M</a:t>
            </a:r>
            <a:r>
              <a:rPr lang="fr-FR" sz="3600" b="1" dirty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+mn-cs"/>
              </a:rPr>
              <a:t>ontée des </a:t>
            </a:r>
            <a:r>
              <a:rPr lang="fr-FR" sz="36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+mn-cs"/>
              </a:rPr>
              <a:t>eaux</a:t>
            </a:r>
            <a:br>
              <a:rPr lang="fr-FR" sz="36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+mn-cs"/>
              </a:rPr>
            </a:br>
            <a:r>
              <a:rPr lang="fr-FR" sz="1800" cap="none" dirty="0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+mn-cs"/>
              </a:rPr>
              <a:t>By </a:t>
            </a:r>
            <a:r>
              <a:rPr lang="fr-FR" sz="1800" cap="none" dirty="0" err="1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  <a:cs typeface="+mn-cs"/>
              </a:rPr>
              <a:t>Adso</a:t>
            </a:r>
            <a:endParaRPr lang="fr-FR" sz="1800" cap="none" dirty="0">
              <a:solidFill>
                <a:srgbClr val="002060"/>
              </a:solidFill>
              <a:latin typeface="Bahnschrift" panose="020B0502040204020203" pitchFamily="34" charset="0"/>
              <a:ea typeface="Adobe Song Std L" panose="02020300000000000000" pitchFamily="18" charset="-128"/>
              <a:cs typeface="+mn-cs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6989" y="979265"/>
            <a:ext cx="11543734" cy="431800"/>
          </a:xfrm>
        </p:spPr>
        <p:txBody>
          <a:bodyPr>
            <a:noAutofit/>
          </a:bodyPr>
          <a:lstStyle/>
          <a:p>
            <a:r>
              <a:rPr lang="fr-FR" sz="2400" dirty="0">
                <a:latin typeface="Bahnschrift" panose="020B0502040204020203" pitchFamily="34" charset="0"/>
              </a:rPr>
              <a:t>L</a:t>
            </a:r>
            <a:r>
              <a:rPr lang="fr-FR" sz="2400" dirty="0" smtClean="0">
                <a:latin typeface="Bahnschrift" panose="020B0502040204020203" pitchFamily="34" charset="0"/>
              </a:rPr>
              <a:t>a montée des eaux pourrait atteindre </a:t>
            </a:r>
            <a:r>
              <a:rPr lang="fr-FR" sz="2400" dirty="0" smtClean="0">
                <a:latin typeface="Bahnschrift" panose="020B0502040204020203" pitchFamily="34" charset="0"/>
              </a:rPr>
              <a:t>entre 85 </a:t>
            </a:r>
            <a:r>
              <a:rPr lang="fr-FR" sz="2400" dirty="0" smtClean="0">
                <a:latin typeface="Bahnschrift" panose="020B0502040204020203" pitchFamily="34" charset="0"/>
              </a:rPr>
              <a:t>à 140 cm en 2100 </a:t>
            </a:r>
            <a:r>
              <a:rPr lang="fr-FR" sz="2400" dirty="0" smtClean="0">
                <a:latin typeface="Bahnschrift" panose="020B0502040204020203" pitchFamily="34" charset="0"/>
              </a:rPr>
              <a:t>sur les littoraux!</a:t>
            </a:r>
            <a:endParaRPr lang="fr-FR" sz="2400" dirty="0">
              <a:latin typeface="Bahnschrift" panose="020B0502040204020203" pitchFamily="34" charset="0"/>
            </a:endParaRP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136988" y="1587891"/>
            <a:ext cx="11684223" cy="1281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Le CNRS (Centre National de la Recherche Scientifique) a menée des recherches </a:t>
            </a:r>
            <a:r>
              <a:rPr lang="fr-F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sur </a:t>
            </a:r>
            <a:r>
              <a:rPr lang="fr-F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la montée des </a:t>
            </a:r>
            <a:r>
              <a:rPr lang="fr-F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eaux de mer, </a:t>
            </a:r>
            <a:r>
              <a:rPr lang="fr-F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en particulier dans des régions vulnérables comme le delta du Gange-Brahmapoutre-Meghna. </a:t>
            </a:r>
          </a:p>
          <a:p>
            <a:pPr algn="l"/>
            <a:r>
              <a:rPr lang="fr-F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Leurs études fournissent des estimations régionales de l'affaissement des terres et de la montée du niveau de la </a:t>
            </a:r>
            <a:r>
              <a:rPr lang="fr-F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mer</a:t>
            </a:r>
            <a:r>
              <a:rPr lang="fr-FR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Bahnschrift" panose="020B0502040204020203" pitchFamily="34" charset="0"/>
              </a:rPr>
              <a:t>: une catastrophe pour cette région peuplée et vulnérable!</a:t>
            </a:r>
            <a:endParaRPr lang="fr-FR" dirty="0">
              <a:solidFill>
                <a:schemeClr val="bg1">
                  <a:lumMod val="75000"/>
                  <a:lumOff val="25000"/>
                </a:schemeClr>
              </a:solidFill>
              <a:latin typeface="Bahnschrift" panose="020B0502040204020203" pitchFamily="34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2635" y="2992575"/>
            <a:ext cx="4375852" cy="2461417"/>
          </a:xfrm>
          <a:prstGeom prst="rect">
            <a:avLst/>
          </a:prstGeom>
        </p:spPr>
      </p:pic>
      <p:sp>
        <p:nvSpPr>
          <p:cNvPr id="7" name="Sous-titre 2"/>
          <p:cNvSpPr txBox="1">
            <a:spLocks/>
          </p:cNvSpPr>
          <p:nvPr/>
        </p:nvSpPr>
        <p:spPr>
          <a:xfrm>
            <a:off x="273379" y="3046601"/>
            <a:ext cx="6447934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>
                <a:latin typeface="Bahnschrift" panose="020B0502040204020203" pitchFamily="34" charset="0"/>
              </a:rPr>
              <a:t>La même chose pourrait arriver à </a:t>
            </a:r>
            <a:r>
              <a:rPr lang="fr-FR" dirty="0">
                <a:latin typeface="Bahnschrift" panose="020B0502040204020203" pitchFamily="34" charset="0"/>
              </a:rPr>
              <a:t>L</a:t>
            </a:r>
            <a:r>
              <a:rPr lang="fr-FR" dirty="0" smtClean="0">
                <a:latin typeface="Bahnschrift" panose="020B0502040204020203" pitchFamily="34" charset="0"/>
              </a:rPr>
              <a:t>a </a:t>
            </a:r>
            <a:r>
              <a:rPr lang="fr-FR" dirty="0" smtClean="0">
                <a:latin typeface="Bahnschrift" panose="020B0502040204020203" pitchFamily="34" charset="0"/>
              </a:rPr>
              <a:t>Seyne/Mer ou Toulon!</a:t>
            </a:r>
            <a:endParaRPr lang="fr-FR" dirty="0" smtClean="0">
              <a:latin typeface="Bahnschrift" panose="020B0502040204020203" pitchFamily="34" charset="0"/>
            </a:endParaRPr>
          </a:p>
          <a:p>
            <a:pPr algn="l"/>
            <a:r>
              <a:rPr lang="fr-FR" dirty="0" smtClean="0">
                <a:latin typeface="Bahnschrift" panose="020B0502040204020203" pitchFamily="34" charset="0"/>
              </a:rPr>
              <a:t>Peut </a:t>
            </a:r>
            <a:r>
              <a:rPr lang="fr-FR" dirty="0">
                <a:latin typeface="Bahnschrift" panose="020B0502040204020203" pitchFamily="34" charset="0"/>
              </a:rPr>
              <a:t>ê</a:t>
            </a:r>
            <a:r>
              <a:rPr lang="fr-FR" dirty="0" smtClean="0">
                <a:latin typeface="Bahnschrift" panose="020B0502040204020203" pitchFamily="34" charset="0"/>
              </a:rPr>
              <a:t>tre que </a:t>
            </a:r>
            <a:r>
              <a:rPr lang="fr-FR" dirty="0" smtClean="0">
                <a:latin typeface="Bahnschrift" panose="020B0502040204020203" pitchFamily="34" charset="0"/>
              </a:rPr>
              <a:t>l’Arsenal ou l’ISM </a:t>
            </a:r>
            <a:r>
              <a:rPr lang="fr-FR" dirty="0" smtClean="0">
                <a:latin typeface="Bahnschrift" panose="020B0502040204020203" pitchFamily="34" charset="0"/>
              </a:rPr>
              <a:t>serait sous l’eau!</a:t>
            </a:r>
            <a:endParaRPr lang="fr-FR" dirty="0">
              <a:latin typeface="Bahnschrift" panose="020B0502040204020203" pitchFamily="34" charset="0"/>
            </a:endParaRPr>
          </a:p>
        </p:txBody>
      </p:sp>
      <p:sp>
        <p:nvSpPr>
          <p:cNvPr id="8" name="Sous-titre 2"/>
          <p:cNvSpPr txBox="1">
            <a:spLocks/>
          </p:cNvSpPr>
          <p:nvPr/>
        </p:nvSpPr>
        <p:spPr>
          <a:xfrm>
            <a:off x="7452852" y="5576792"/>
            <a:ext cx="4368360" cy="84336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>
                <a:latin typeface="Bahnschrift" panose="020B0502040204020203" pitchFamily="34" charset="0"/>
              </a:rPr>
              <a:t>Carte </a:t>
            </a:r>
            <a:r>
              <a:rPr lang="fr-FR" dirty="0" smtClean="0">
                <a:latin typeface="Bahnschrift" panose="020B0502040204020203" pitchFamily="34" charset="0"/>
              </a:rPr>
              <a:t>indiquant en rouge les projetions d’inondation du littoral de la Manche</a:t>
            </a:r>
            <a:endParaRPr lang="fr-FR" dirty="0"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32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45" y="2693636"/>
            <a:ext cx="6108569" cy="3881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831" y="356721"/>
            <a:ext cx="5101102" cy="2866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ZoneTexte 3"/>
          <p:cNvSpPr txBox="1"/>
          <p:nvPr/>
        </p:nvSpPr>
        <p:spPr>
          <a:xfrm>
            <a:off x="364989" y="1789807"/>
            <a:ext cx="5451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latin typeface="Bahnschrift" panose="020B0502040204020203" pitchFamily="34" charset="0"/>
              </a:rPr>
              <a:t>pH de l’eau du port de Sanary: </a:t>
            </a:r>
            <a:r>
              <a:rPr lang="fr-FR" b="1" dirty="0" smtClean="0">
                <a:latin typeface="Bahnschrift" panose="020B0502040204020203" pitchFamily="34" charset="0"/>
              </a:rPr>
              <a:t>7,12</a:t>
            </a:r>
          </a:p>
          <a:p>
            <a:r>
              <a:rPr lang="fr-FR" dirty="0" smtClean="0">
                <a:latin typeface="Bahnschrift" panose="020B0502040204020203" pitchFamily="34" charset="0"/>
              </a:rPr>
              <a:t>Normalement l’eau de mer est à pH de 8 environ.</a:t>
            </a:r>
            <a:endParaRPr lang="fr-FR" dirty="0" smtClean="0">
              <a:latin typeface="Bahnschrift" panose="020B0502040204020203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238268" y="3394164"/>
            <a:ext cx="28029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smtClean="0">
                <a:latin typeface="Bahnschrift" panose="020B0502040204020203" pitchFamily="34" charset="0"/>
              </a:rPr>
              <a:t>Projection du GIEC jusqu’à 2150</a:t>
            </a:r>
            <a:endParaRPr lang="fr-FR" sz="1400" dirty="0">
              <a:latin typeface="Bahnschrift" panose="020B05020402040202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214" y="116590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3600" b="1" cap="all" dirty="0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EVOLUTION </a:t>
            </a:r>
            <a:r>
              <a:rPr lang="fr-FR" sz="3600" b="1" dirty="0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p</a:t>
            </a:r>
            <a:r>
              <a:rPr lang="fr-FR" sz="3600" b="1" cap="all" dirty="0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H et Température de l’eau</a:t>
            </a:r>
            <a:r>
              <a:rPr lang="fr-FR" sz="3600" b="1" cap="all" dirty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/>
            </a:r>
            <a:br>
              <a:rPr lang="fr-FR" sz="3600" b="1" cap="all" dirty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</a:br>
            <a:r>
              <a:rPr lang="fr-FR" dirty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By </a:t>
            </a:r>
            <a:r>
              <a:rPr lang="fr-FR" dirty="0" smtClean="0">
                <a:solidFill>
                  <a:srgbClr val="002060"/>
                </a:solidFill>
                <a:latin typeface="Bahnschrift" panose="020B0502040204020203" pitchFamily="34" charset="0"/>
                <a:ea typeface="Adobe Song Std L" panose="02020300000000000000" pitchFamily="18" charset="-128"/>
              </a:rPr>
              <a:t>Teri et Edouard</a:t>
            </a:r>
            <a:endParaRPr lang="fr-FR" sz="3600" dirty="0"/>
          </a:p>
        </p:txBody>
      </p:sp>
      <p:cxnSp>
        <p:nvCxnSpPr>
          <p:cNvPr id="6" name="Connecteur droit avec flèche 5"/>
          <p:cNvCxnSpPr/>
          <p:nvPr/>
        </p:nvCxnSpPr>
        <p:spPr>
          <a:xfrm flipV="1">
            <a:off x="10303497" y="2436138"/>
            <a:ext cx="301658" cy="958026"/>
          </a:xfrm>
          <a:prstGeom prst="straightConnector1">
            <a:avLst/>
          </a:prstGeom>
          <a:ln w="5715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531575" y="4166647"/>
            <a:ext cx="4582627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70C0"/>
                </a:solidFill>
                <a:latin typeface="Bahnschrift" panose="020B0502040204020203" pitchFamily="34" charset="0"/>
              </a:rPr>
              <a:t>La courbe de tendance montre une augmentation significative de la température moyenne de la Mer Méditerranée avec un impact important sur la faune et la flore sous marine.</a:t>
            </a:r>
          </a:p>
          <a:p>
            <a:endParaRPr lang="fr-FR" dirty="0">
              <a:solidFill>
                <a:srgbClr val="0070C0"/>
              </a:solidFill>
              <a:latin typeface="Bahnschrift" panose="020B0502040204020203" pitchFamily="34" charset="0"/>
            </a:endParaRPr>
          </a:p>
          <a:p>
            <a:r>
              <a:rPr lang="fr-FR" i="1" dirty="0" smtClean="0">
                <a:solidFill>
                  <a:srgbClr val="0070C0"/>
                </a:solidFill>
                <a:latin typeface="Bahnschrift" panose="020B0502040204020203" pitchFamily="34" charset="0"/>
              </a:rPr>
              <a:t>La température est mesurée chaque jour depuis 1885 par le CMEMS.</a:t>
            </a:r>
            <a:endParaRPr lang="fr-FR" i="1" dirty="0">
              <a:solidFill>
                <a:srgbClr val="0070C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688552"/>
      </p:ext>
    </p:extLst>
  </p:cSld>
  <p:clrMapOvr>
    <a:masterClrMapping/>
  </p:clrMapOvr>
</p:sld>
</file>

<file path=ppt/theme/theme1.xml><?xml version="1.0" encoding="utf-8"?>
<a:theme xmlns:a="http://schemas.openxmlformats.org/drawingml/2006/main" name="Secteur">
  <a:themeElements>
    <a:clrScheme name="Secteu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eu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eu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105</TotalTime>
  <Words>516</Words>
  <Application>Microsoft Office PowerPoint</Application>
  <PresentationFormat>Grand écran</PresentationFormat>
  <Paragraphs>75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4" baseType="lpstr">
      <vt:lpstr>Adobe Hebrew</vt:lpstr>
      <vt:lpstr>Adobe Song Std L</vt:lpstr>
      <vt:lpstr>Arial</vt:lpstr>
      <vt:lpstr>Bahnschrift</vt:lpstr>
      <vt:lpstr>Century Gothic</vt:lpstr>
      <vt:lpstr>Courier New</vt:lpstr>
      <vt:lpstr>Wingdings 3</vt:lpstr>
      <vt:lpstr>Secteur</vt:lpstr>
      <vt:lpstr>Club Sciences</vt:lpstr>
      <vt:lpstr>Présentation PowerPoint</vt:lpstr>
      <vt:lpstr>Les micro et macro plastiques by Kylian et Gaëtan</vt:lpstr>
      <vt:lpstr>Présentation PowerPoint</vt:lpstr>
      <vt:lpstr>Montée des eaux By Adso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Teri FONTAINE</dc:creator>
  <cp:lastModifiedBy>Carole COLOMB</cp:lastModifiedBy>
  <cp:revision>13</cp:revision>
  <dcterms:created xsi:type="dcterms:W3CDTF">2024-12-05T14:29:35Z</dcterms:created>
  <dcterms:modified xsi:type="dcterms:W3CDTF">2024-12-06T13:23:56Z</dcterms:modified>
</cp:coreProperties>
</file>